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Economica"/>
      <p:regular r:id="rId31"/>
      <p:bold r:id="rId32"/>
      <p:italic r:id="rId33"/>
      <p:boldItalic r:id="rId34"/>
    </p:embeddedFont>
    <p:embeddedFont>
      <p:font typeface="Pacifico"/>
      <p:regular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conomica-italic.fntdata"/><Relationship Id="rId10" Type="http://schemas.openxmlformats.org/officeDocument/2006/relationships/slide" Target="slides/slide5.xml"/><Relationship Id="rId32" Type="http://schemas.openxmlformats.org/officeDocument/2006/relationships/font" Target="fonts/Economica-bold.fntdata"/><Relationship Id="rId13" Type="http://schemas.openxmlformats.org/officeDocument/2006/relationships/slide" Target="slides/slide8.xml"/><Relationship Id="rId35" Type="http://schemas.openxmlformats.org/officeDocument/2006/relationships/font" Target="fonts/Pacifico-regular.fntdata"/><Relationship Id="rId12" Type="http://schemas.openxmlformats.org/officeDocument/2006/relationships/slide" Target="slides/slide7.xml"/><Relationship Id="rId34" Type="http://schemas.openxmlformats.org/officeDocument/2006/relationships/font" Target="fonts/Economica-bold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d3cd47195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d3cd47195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da793b36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da793b36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monitoring points results combined with the land cover types. We sort the points by sediment </a:t>
            </a:r>
            <a:r>
              <a:rPr lang="en"/>
              <a:t>concentration</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da793b36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da793b36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a:t>
            </a:r>
            <a:r>
              <a:rPr lang="en">
                <a:solidFill>
                  <a:schemeClr val="dk1"/>
                </a:solidFill>
              </a:rPr>
              <a:t>e find out that mixed forest and deciduous forest were more distributed in places with high sediment concentration. The places with low sediment are mostly urban, grass land and built-up.</a:t>
            </a:r>
            <a:endParaRPr>
              <a:solidFill>
                <a:schemeClr val="dk1"/>
              </a:solidFill>
            </a:endParaRPr>
          </a:p>
          <a:p>
            <a:pPr indent="0" lvl="0" marL="0" rtl="0" algn="l">
              <a:spcBef>
                <a:spcPts val="0"/>
              </a:spcBef>
              <a:spcAft>
                <a:spcPts val="0"/>
              </a:spcAft>
              <a:buNone/>
            </a:pPr>
            <a:r>
              <a:rPr lang="en">
                <a:solidFill>
                  <a:schemeClr val="dk1"/>
                </a:solidFill>
              </a:rPr>
              <a:t>In addition to considering the land cover type factor, the difference of topographic elevation will also cause the change of sediment concentration.</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d4aac3de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d4aac3de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d4aac3de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d4aac3de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research needs to focus on land cover classification and </a:t>
            </a:r>
            <a:r>
              <a:rPr lang="en"/>
              <a:t>directly</a:t>
            </a:r>
            <a:r>
              <a:rPr lang="en"/>
              <a:t> using the north </a:t>
            </a:r>
            <a:r>
              <a:rPr lang="en"/>
              <a:t>american</a:t>
            </a:r>
            <a:r>
              <a:rPr lang="en"/>
              <a:t> land cover is not suitable in our study. Because firstly, water sediment is </a:t>
            </a:r>
            <a:r>
              <a:rPr lang="en"/>
              <a:t>monthly</a:t>
            </a:r>
            <a:r>
              <a:rPr lang="en"/>
              <a:t> data and it suffers from seasonality so directly using annual data is not gonna be accurate. Secondly, the resolution of the public data is not sufficient in our setting. Therefore, we should try to classify the land cover ourselves.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e2bf55ce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e2bf55ce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packages we are using in our classification. </a:t>
            </a:r>
            <a:r>
              <a:rPr lang="en"/>
              <a:t>We use arcpy to use geospatial analysis and other analysis tools, geopandas to process and use shapefile, rasterior to use remote sensing tiff files. To process the result, we use 5 miles buffer of each study point and use geopandas to construct the attribute.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e2bf55ce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e2bf55ce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downloading each Sentinel 2 file directly, we first filter out the cloudy images by the SCL band in the sentinel 2 data and then select the date closest to our on-site water sediment study point and then download the file using python.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e2bf55ce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e2bf55ce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e2bf55ce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e2bf55ce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skip some operations to clean the data and here is our main algorithm. We use esri's iso cluster unsupervised training method to automatically classify the result, and then we export the result to tif and shapefile.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e2bf55ce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e2bf55ce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automatically label the generated classification, we first use the NDWI to extract the water region in the classified map and here is our code in python.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b39bbcb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b39bbcb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e2bf55ce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e2bf55ce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we generated other indices to partition our land cover. Finally, after obtaining these indices, we used a greedy algorithm to assign the most likely attribute to the final label for the land cover. Then we can plot the result and check the relationships of these factors.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d4aac3de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d4aac3de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ea63502f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ea63502f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the classified result and we can see that the </a:t>
            </a:r>
            <a:r>
              <a:rPr lang="en"/>
              <a:t>classification</a:t>
            </a:r>
            <a:r>
              <a:rPr lang="en"/>
              <a:t> is clearly aligned with the actual remote sensing result.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e2bf55ce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e2bf55ce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result of our classification results and we statistically check to see the proportion of different types of land cover and water sediment in each area, but since we don't have a large number of samples in the study at this point, we need to further run codes in all the samples and use regression to look at the effect of different types of land cover on water sediment.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a84dfa3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a84dfa3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ea63502f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ea63502f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b39bbcb9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b39bbcb9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b39bbcb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b39bbcb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b39bbcb9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b39bbcb9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a84dfa3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a84dfa3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geodatabase to store monitoring points and defined the coordinate system. These points represent locations where water quality measurements have been taken. The data is read from the water quality table containing latitude, longitude, and sediment concentration.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d3cd4719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d3cd4719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monitoring points were added, we updated their symbology. We set the symbology to use proportional symbols based on the sediment measurement. The size of the symbols corresponds to the sediment measurement for better visualization.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d3cd4719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d3cd4719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filtered water bodies data to focus on Michigan state, using the state boundary from U.S. Census.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d3cd4719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d3cd4719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part, we updated the attribute table of the land cover raster. We added a new field to it and populated it with the corresponding land cover types based on the land cover code</a:t>
            </a:r>
            <a:r>
              <a:rPr lang="en">
                <a:solidFill>
                  <a:schemeClr val="dk1"/>
                </a:solidFill>
              </a:rPr>
              <a:t>, provided by North American Land Change Monitoring System</a:t>
            </a: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arcgis.com/home/item.html?id=afd124844ba84da69c2c533d4af10a5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aterdata.usgs.gov/mi/nwis/monthly?referred_module=qw&amp;amp;site_no=04177080&amp;amp;por_04177080_265242=2661864,80154,265242,2018-10,2022-09&amp;amp;site_no=04177080&amp;amp;por_04177080_265240=2661864,80155,265240,2018-10,2022-09&amp;amp;site_no=04177266&amp;amp;por_04177266_265267=2871474,80154,265267,2018-10,2022-09&amp;amp;site_no=04177266&amp;amp;por_04177266_265263=2871474,80155,265263,2018-10,2022-09&amp;amp;start_dt=2020-01&amp;amp;end_dt=2021-01&amp;amp;partial_periods=on&amp;amp;format=html_table&amp;amp;date_format=YYYY-MM-DD&amp;amp;rdb_compression=file&amp;amp;submitted_form=parameter_selection_list" TargetMode="External"/><Relationship Id="rId4" Type="http://schemas.openxmlformats.org/officeDocument/2006/relationships/hyperlink" Target="https://www.census.gov/geographies/mapping-files/time-series/geo/cartographic-boundary.2020.html#list-tab-1883739534" TargetMode="External"/><Relationship Id="rId10" Type="http://schemas.openxmlformats.org/officeDocument/2006/relationships/hyperlink" Target="https://openeo.org/documentation/1.0/python/" TargetMode="External"/><Relationship Id="rId9" Type="http://schemas.openxmlformats.org/officeDocument/2006/relationships/hyperlink" Target="https://www.arcgis.com/home/item.html?id=afd124844ba84da69c2c533d4af10a58" TargetMode="External"/><Relationship Id="rId5" Type="http://schemas.openxmlformats.org/officeDocument/2006/relationships/hyperlink" Target="http://www.cec.org/north-american-environmental-atlas/land-cover-30m-2020/" TargetMode="External"/><Relationship Id="rId6" Type="http://schemas.openxmlformats.org/officeDocument/2006/relationships/hyperlink" Target="https://hub.arcgis.com/datasets/esri::usa-detailed-water-bodies/about" TargetMode="External"/><Relationship Id="rId7" Type="http://schemas.openxmlformats.org/officeDocument/2006/relationships/hyperlink" Target="https://sentinels.copernicus.eu/web/sentinel/user-guides/sentinel-2-msi/product-types/level-2a" TargetMode="External"/><Relationship Id="rId8" Type="http://schemas.openxmlformats.org/officeDocument/2006/relationships/hyperlink" Target="https://www.arcgis.com/home/item.html?id=afd124844ba84da69c2c533d4af10a5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981225" y="891995"/>
            <a:ext cx="3054600" cy="294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Automated Analysis of Urbanization Impact on Water Quality</a:t>
            </a:r>
            <a:endParaRPr/>
          </a:p>
        </p:txBody>
      </p:sp>
      <p:sp>
        <p:nvSpPr>
          <p:cNvPr id="63" name="Google Shape;63;p13"/>
          <p:cNvSpPr txBox="1"/>
          <p:nvPr>
            <p:ph idx="1" type="subTitle"/>
          </p:nvPr>
        </p:nvSpPr>
        <p:spPr>
          <a:xfrm>
            <a:off x="3064275" y="381023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4: roujia, qingyuel, zxuyuan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2192626" y="0"/>
            <a:ext cx="6627025" cy="5046449"/>
          </a:xfrm>
          <a:prstGeom prst="rect">
            <a:avLst/>
          </a:prstGeom>
          <a:noFill/>
          <a:ln>
            <a:noFill/>
          </a:ln>
        </p:spPr>
      </p:pic>
      <p:sp>
        <p:nvSpPr>
          <p:cNvPr id="120" name="Google Shape;120;p22"/>
          <p:cNvSpPr txBox="1"/>
          <p:nvPr>
            <p:ph type="title"/>
          </p:nvPr>
        </p:nvSpPr>
        <p:spPr>
          <a:xfrm>
            <a:off x="105975"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Map layout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Monitoring points</a:t>
            </a:r>
            <a:endParaRPr/>
          </a:p>
        </p:txBody>
      </p:sp>
      <p:sp>
        <p:nvSpPr>
          <p:cNvPr id="126" name="Google Shape;126;p23"/>
          <p:cNvSpPr txBox="1"/>
          <p:nvPr/>
        </p:nvSpPr>
        <p:spPr>
          <a:xfrm>
            <a:off x="6505525" y="2987625"/>
            <a:ext cx="19386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USGS-04157005</a:t>
            </a:r>
            <a:endParaRPr sz="1800">
              <a:solidFill>
                <a:schemeClr val="dk1"/>
              </a:solidFill>
            </a:endParaRPr>
          </a:p>
        </p:txBody>
      </p:sp>
      <p:pic>
        <p:nvPicPr>
          <p:cNvPr id="127" name="Google Shape;127;p23"/>
          <p:cNvPicPr preferRelativeResize="0"/>
          <p:nvPr/>
        </p:nvPicPr>
        <p:blipFill>
          <a:blip r:embed="rId3">
            <a:alphaModFix/>
          </a:blip>
          <a:stretch>
            <a:fillRect/>
          </a:stretch>
        </p:blipFill>
        <p:spPr>
          <a:xfrm>
            <a:off x="6175600" y="1147225"/>
            <a:ext cx="2598449" cy="1762400"/>
          </a:xfrm>
          <a:prstGeom prst="rect">
            <a:avLst/>
          </a:prstGeom>
          <a:noFill/>
          <a:ln>
            <a:noFill/>
          </a:ln>
        </p:spPr>
      </p:pic>
      <p:sp>
        <p:nvSpPr>
          <p:cNvPr id="128" name="Google Shape;128;p23"/>
          <p:cNvSpPr txBox="1"/>
          <p:nvPr/>
        </p:nvSpPr>
        <p:spPr>
          <a:xfrm>
            <a:off x="6072775" y="3400125"/>
            <a:ext cx="2804100" cy="147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rPr>
              <a:t>59 tons/day</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Saginaw River </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at Holland Avenue </a:t>
            </a:r>
            <a:endParaRPr sz="1800">
              <a:solidFill>
                <a:schemeClr val="dk1"/>
              </a:solidFill>
              <a:latin typeface="Open Sans"/>
              <a:ea typeface="Open Sans"/>
              <a:cs typeface="Open Sans"/>
              <a:sym typeface="Open Sans"/>
            </a:endParaRPr>
          </a:p>
        </p:txBody>
      </p:sp>
      <p:sp>
        <p:nvSpPr>
          <p:cNvPr id="129" name="Google Shape;129;p23"/>
          <p:cNvSpPr txBox="1"/>
          <p:nvPr/>
        </p:nvSpPr>
        <p:spPr>
          <a:xfrm>
            <a:off x="651350" y="3033138"/>
            <a:ext cx="20493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USGS-04040000</a:t>
            </a:r>
            <a:endParaRPr sz="1800">
              <a:solidFill>
                <a:schemeClr val="dk1"/>
              </a:solidFill>
            </a:endParaRPr>
          </a:p>
        </p:txBody>
      </p:sp>
      <p:pic>
        <p:nvPicPr>
          <p:cNvPr id="130" name="Google Shape;130;p23"/>
          <p:cNvPicPr preferRelativeResize="0"/>
          <p:nvPr/>
        </p:nvPicPr>
        <p:blipFill>
          <a:blip r:embed="rId4">
            <a:alphaModFix/>
          </a:blip>
          <a:stretch>
            <a:fillRect/>
          </a:stretch>
        </p:blipFill>
        <p:spPr>
          <a:xfrm>
            <a:off x="651413" y="1147225"/>
            <a:ext cx="2049174" cy="1853425"/>
          </a:xfrm>
          <a:prstGeom prst="rect">
            <a:avLst/>
          </a:prstGeom>
          <a:noFill/>
          <a:ln>
            <a:noFill/>
          </a:ln>
        </p:spPr>
      </p:pic>
      <p:sp>
        <p:nvSpPr>
          <p:cNvPr id="131" name="Google Shape;131;p23"/>
          <p:cNvSpPr txBox="1"/>
          <p:nvPr/>
        </p:nvSpPr>
        <p:spPr>
          <a:xfrm>
            <a:off x="543050" y="3400150"/>
            <a:ext cx="2157600" cy="131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rPr>
              <a:t>357 tons/day</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Ontonagon River Near Rockland</a:t>
            </a:r>
            <a:endParaRPr sz="1800">
              <a:solidFill>
                <a:schemeClr val="dk1"/>
              </a:solidFill>
            </a:endParaRPr>
          </a:p>
        </p:txBody>
      </p:sp>
      <p:sp>
        <p:nvSpPr>
          <p:cNvPr id="132" name="Google Shape;132;p23"/>
          <p:cNvSpPr txBox="1"/>
          <p:nvPr/>
        </p:nvSpPr>
        <p:spPr>
          <a:xfrm>
            <a:off x="3607650" y="3091100"/>
            <a:ext cx="19287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USGS-04119400</a:t>
            </a:r>
            <a:endParaRPr sz="1800">
              <a:solidFill>
                <a:schemeClr val="dk1"/>
              </a:solidFill>
            </a:endParaRPr>
          </a:p>
        </p:txBody>
      </p:sp>
      <p:pic>
        <p:nvPicPr>
          <p:cNvPr id="133" name="Google Shape;133;p23"/>
          <p:cNvPicPr preferRelativeResize="0"/>
          <p:nvPr/>
        </p:nvPicPr>
        <p:blipFill>
          <a:blip r:embed="rId5">
            <a:alphaModFix/>
          </a:blip>
          <a:stretch>
            <a:fillRect/>
          </a:stretch>
        </p:blipFill>
        <p:spPr>
          <a:xfrm>
            <a:off x="3406800" y="1147225"/>
            <a:ext cx="2330400" cy="1884016"/>
          </a:xfrm>
          <a:prstGeom prst="rect">
            <a:avLst/>
          </a:prstGeom>
          <a:noFill/>
          <a:ln>
            <a:noFill/>
          </a:ln>
        </p:spPr>
      </p:pic>
      <p:sp>
        <p:nvSpPr>
          <p:cNvPr id="134" name="Google Shape;134;p23"/>
          <p:cNvSpPr txBox="1"/>
          <p:nvPr/>
        </p:nvSpPr>
        <p:spPr>
          <a:xfrm>
            <a:off x="3514750" y="3425600"/>
            <a:ext cx="2157600" cy="141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rPr>
              <a:t>143 tons/day</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Grand River </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Near Eastmanville</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nvSpPr>
        <p:spPr>
          <a:xfrm>
            <a:off x="528025" y="3102200"/>
            <a:ext cx="23304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USGS-04059500</a:t>
            </a:r>
            <a:endParaRPr sz="1800">
              <a:solidFill>
                <a:schemeClr val="dk1"/>
              </a:solidFill>
            </a:endParaRPr>
          </a:p>
        </p:txBody>
      </p:sp>
      <p:pic>
        <p:nvPicPr>
          <p:cNvPr id="140" name="Google Shape;140;p24"/>
          <p:cNvPicPr preferRelativeResize="0"/>
          <p:nvPr/>
        </p:nvPicPr>
        <p:blipFill>
          <a:blip r:embed="rId3">
            <a:alphaModFix/>
          </a:blip>
          <a:stretch>
            <a:fillRect/>
          </a:stretch>
        </p:blipFill>
        <p:spPr>
          <a:xfrm>
            <a:off x="311700" y="1192875"/>
            <a:ext cx="2430850" cy="1853434"/>
          </a:xfrm>
          <a:prstGeom prst="rect">
            <a:avLst/>
          </a:prstGeom>
          <a:noFill/>
          <a:ln>
            <a:noFill/>
          </a:ln>
        </p:spPr>
      </p:pic>
      <p:sp>
        <p:nvSpPr>
          <p:cNvPr id="141" name="Google Shape;141;p24"/>
          <p:cNvSpPr txBox="1"/>
          <p:nvPr/>
        </p:nvSpPr>
        <p:spPr>
          <a:xfrm>
            <a:off x="662225" y="3445775"/>
            <a:ext cx="1729800" cy="73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rPr>
              <a:t>20 tons/day</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Ford River Near Hyde</a:t>
            </a:r>
            <a:endParaRPr sz="1800">
              <a:solidFill>
                <a:schemeClr val="dk1"/>
              </a:solidFill>
            </a:endParaRPr>
          </a:p>
        </p:txBody>
      </p:sp>
      <p:sp>
        <p:nvSpPr>
          <p:cNvPr id="142" name="Google Shape;142;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Monitoring points</a:t>
            </a:r>
            <a:endParaRPr/>
          </a:p>
        </p:txBody>
      </p:sp>
      <p:sp>
        <p:nvSpPr>
          <p:cNvPr id="143" name="Google Shape;143;p24"/>
          <p:cNvSpPr txBox="1"/>
          <p:nvPr/>
        </p:nvSpPr>
        <p:spPr>
          <a:xfrm>
            <a:off x="3581325" y="3065625"/>
            <a:ext cx="19386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USGS-04142000</a:t>
            </a:r>
            <a:endParaRPr sz="1800">
              <a:solidFill>
                <a:schemeClr val="dk1"/>
              </a:solidFill>
            </a:endParaRPr>
          </a:p>
        </p:txBody>
      </p:sp>
      <p:pic>
        <p:nvPicPr>
          <p:cNvPr id="144" name="Google Shape;144;p24"/>
          <p:cNvPicPr preferRelativeResize="0"/>
          <p:nvPr/>
        </p:nvPicPr>
        <p:blipFill>
          <a:blip r:embed="rId4">
            <a:alphaModFix/>
          </a:blip>
          <a:stretch>
            <a:fillRect/>
          </a:stretch>
        </p:blipFill>
        <p:spPr>
          <a:xfrm>
            <a:off x="3581325" y="1147225"/>
            <a:ext cx="1938600" cy="1840400"/>
          </a:xfrm>
          <a:prstGeom prst="rect">
            <a:avLst/>
          </a:prstGeom>
          <a:noFill/>
          <a:ln>
            <a:noFill/>
          </a:ln>
        </p:spPr>
      </p:pic>
      <p:sp>
        <p:nvSpPr>
          <p:cNvPr id="145" name="Google Shape;145;p24"/>
          <p:cNvSpPr txBox="1"/>
          <p:nvPr/>
        </p:nvSpPr>
        <p:spPr>
          <a:xfrm>
            <a:off x="3685725" y="3478125"/>
            <a:ext cx="1729800" cy="73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rPr>
              <a:t>2.8 tons/day</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Rifle River Near Sterling</a:t>
            </a:r>
            <a:endParaRPr sz="1800">
              <a:solidFill>
                <a:schemeClr val="dk1"/>
              </a:solidFill>
            </a:endParaRPr>
          </a:p>
        </p:txBody>
      </p:sp>
      <p:sp>
        <p:nvSpPr>
          <p:cNvPr id="146" name="Google Shape;146;p24"/>
          <p:cNvSpPr txBox="1"/>
          <p:nvPr/>
        </p:nvSpPr>
        <p:spPr>
          <a:xfrm>
            <a:off x="6355100" y="3065625"/>
            <a:ext cx="19386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USGS-04177080</a:t>
            </a:r>
            <a:endParaRPr sz="1800">
              <a:solidFill>
                <a:schemeClr val="dk1"/>
              </a:solidFill>
            </a:endParaRPr>
          </a:p>
        </p:txBody>
      </p:sp>
      <p:pic>
        <p:nvPicPr>
          <p:cNvPr id="147" name="Google Shape;147;p24"/>
          <p:cNvPicPr preferRelativeResize="0"/>
          <p:nvPr/>
        </p:nvPicPr>
        <p:blipFill>
          <a:blip r:embed="rId5">
            <a:alphaModFix/>
          </a:blip>
          <a:stretch>
            <a:fillRect/>
          </a:stretch>
        </p:blipFill>
        <p:spPr>
          <a:xfrm>
            <a:off x="6355100" y="1143800"/>
            <a:ext cx="1938600" cy="1847248"/>
          </a:xfrm>
          <a:prstGeom prst="rect">
            <a:avLst/>
          </a:prstGeom>
          <a:noFill/>
          <a:ln>
            <a:noFill/>
          </a:ln>
        </p:spPr>
      </p:pic>
      <p:sp>
        <p:nvSpPr>
          <p:cNvPr id="148" name="Google Shape;148;p24"/>
          <p:cNvSpPr txBox="1"/>
          <p:nvPr/>
        </p:nvSpPr>
        <p:spPr>
          <a:xfrm>
            <a:off x="6267950" y="3478125"/>
            <a:ext cx="2112900" cy="102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rPr>
              <a:t>2 tons/day</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E BR ST Joseph R at Territorial RD NR Waldron</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ctrTitle"/>
          </p:nvPr>
        </p:nvSpPr>
        <p:spPr>
          <a:xfrm>
            <a:off x="3044700" y="1611149"/>
            <a:ext cx="3054600" cy="1921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Land cover identification using Sentinel-2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we need to manually classify the land cover</a:t>
            </a:r>
            <a:endParaRPr/>
          </a:p>
        </p:txBody>
      </p:sp>
      <p:sp>
        <p:nvSpPr>
          <p:cNvPr id="159" name="Google Shape;159;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research needs to focus on the land cover classification of each study site But directly using this NORTH AMERICAN LAND COVER DATA does not satisfy our requirements, </a:t>
            </a:r>
            <a:endParaRPr/>
          </a:p>
          <a:p>
            <a:pPr indent="-342900" lvl="0" marL="457200" rtl="0" algn="l">
              <a:spcBef>
                <a:spcPts val="1200"/>
              </a:spcBef>
              <a:spcAft>
                <a:spcPts val="0"/>
              </a:spcAft>
              <a:buSzPts val="1800"/>
              <a:buChar char="●"/>
            </a:pPr>
            <a:r>
              <a:rPr lang="en"/>
              <a:t>It is annual data and water sediment is greatly affected by the month;</a:t>
            </a:r>
            <a:endParaRPr/>
          </a:p>
          <a:p>
            <a:pPr indent="-342900" lvl="0" marL="457200" rtl="0" algn="l">
              <a:spcBef>
                <a:spcPts val="0"/>
              </a:spcBef>
              <a:spcAft>
                <a:spcPts val="0"/>
              </a:spcAft>
              <a:buSzPts val="1800"/>
              <a:buChar char="●"/>
            </a:pPr>
            <a:r>
              <a:rPr lang="en"/>
              <a:t>The resolution of this data is insufficient and its delineation of small areas is very broad, e.g., all of the land cover within 5 mile is classified as vegetation.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Packages and Requirements</a:t>
            </a:r>
            <a:endParaRPr/>
          </a:p>
        </p:txBody>
      </p:sp>
      <p:pic>
        <p:nvPicPr>
          <p:cNvPr id="165" name="Google Shape;165;p27"/>
          <p:cNvPicPr preferRelativeResize="0"/>
          <p:nvPr/>
        </p:nvPicPr>
        <p:blipFill>
          <a:blip r:embed="rId3">
            <a:alphaModFix/>
          </a:blip>
          <a:stretch>
            <a:fillRect/>
          </a:stretch>
        </p:blipFill>
        <p:spPr>
          <a:xfrm>
            <a:off x="5105400" y="315925"/>
            <a:ext cx="3578109" cy="3691475"/>
          </a:xfrm>
          <a:prstGeom prst="rect">
            <a:avLst/>
          </a:prstGeom>
          <a:noFill/>
          <a:ln>
            <a:noFill/>
          </a:ln>
        </p:spPr>
      </p:pic>
      <p:pic>
        <p:nvPicPr>
          <p:cNvPr id="166" name="Google Shape;166;p27"/>
          <p:cNvPicPr preferRelativeResize="0"/>
          <p:nvPr/>
        </p:nvPicPr>
        <p:blipFill>
          <a:blip r:embed="rId4">
            <a:alphaModFix/>
          </a:blip>
          <a:stretch>
            <a:fillRect/>
          </a:stretch>
        </p:blipFill>
        <p:spPr>
          <a:xfrm>
            <a:off x="2" y="1076600"/>
            <a:ext cx="5153550" cy="3841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Downloading the remote </a:t>
            </a:r>
            <a:r>
              <a:rPr lang="en"/>
              <a:t>sensing image</a:t>
            </a:r>
            <a:endParaRPr/>
          </a:p>
        </p:txBody>
      </p:sp>
      <p:sp>
        <p:nvSpPr>
          <p:cNvPr id="172" name="Google Shape;172;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t/>
            </a:r>
            <a:endParaRPr sz="650">
              <a:solidFill>
                <a:srgbClr val="66D9EF"/>
              </a:solidFill>
              <a:latin typeface="Courier New"/>
              <a:ea typeface="Courier New"/>
              <a:cs typeface="Courier New"/>
              <a:sym typeface="Courier New"/>
            </a:endParaRPr>
          </a:p>
        </p:txBody>
      </p:sp>
      <p:pic>
        <p:nvPicPr>
          <p:cNvPr id="173" name="Google Shape;173;p28"/>
          <p:cNvPicPr preferRelativeResize="0"/>
          <p:nvPr/>
        </p:nvPicPr>
        <p:blipFill>
          <a:blip r:embed="rId3">
            <a:alphaModFix/>
          </a:blip>
          <a:stretch>
            <a:fillRect/>
          </a:stretch>
        </p:blipFill>
        <p:spPr>
          <a:xfrm>
            <a:off x="67648" y="1147225"/>
            <a:ext cx="5691224" cy="3567850"/>
          </a:xfrm>
          <a:prstGeom prst="rect">
            <a:avLst/>
          </a:prstGeom>
          <a:noFill/>
          <a:ln>
            <a:noFill/>
          </a:ln>
        </p:spPr>
      </p:pic>
      <p:pic>
        <p:nvPicPr>
          <p:cNvPr id="174" name="Google Shape;174;p28"/>
          <p:cNvPicPr preferRelativeResize="0"/>
          <p:nvPr/>
        </p:nvPicPr>
        <p:blipFill>
          <a:blip r:embed="rId4">
            <a:alphaModFix/>
          </a:blip>
          <a:stretch>
            <a:fillRect/>
          </a:stretch>
        </p:blipFill>
        <p:spPr>
          <a:xfrm>
            <a:off x="4952600" y="1147225"/>
            <a:ext cx="4082100" cy="262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Classification Method</a:t>
            </a:r>
            <a:endParaRPr/>
          </a:p>
        </p:txBody>
      </p:sp>
      <p:sp>
        <p:nvSpPr>
          <p:cNvPr id="180" name="Google Shape;180;p29"/>
          <p:cNvSpPr txBox="1"/>
          <p:nvPr>
            <p:ph idx="1" type="body"/>
          </p:nvPr>
        </p:nvSpPr>
        <p:spPr>
          <a:xfrm>
            <a:off x="311700" y="1225225"/>
            <a:ext cx="8520600" cy="3750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We decide to use unsupervised classification method on each study cite with 5 miles buffer and this is because:</a:t>
            </a:r>
            <a:endParaRPr/>
          </a:p>
          <a:p>
            <a:pPr indent="-334327" lvl="0" marL="457200" rtl="0" algn="l">
              <a:spcBef>
                <a:spcPts val="1200"/>
              </a:spcBef>
              <a:spcAft>
                <a:spcPts val="0"/>
              </a:spcAft>
              <a:buSzPct val="100000"/>
              <a:buChar char="●"/>
            </a:pPr>
            <a:r>
              <a:rPr lang="en"/>
              <a:t>We tried to </a:t>
            </a:r>
            <a:r>
              <a:rPr lang="en"/>
              <a:t>use pre-trained </a:t>
            </a:r>
            <a:r>
              <a:rPr lang="en" u="sng">
                <a:solidFill>
                  <a:schemeClr val="hlink"/>
                </a:solidFill>
                <a:hlinkClick r:id="rId3"/>
              </a:rPr>
              <a:t>deep learning model on esri</a:t>
            </a:r>
            <a:r>
              <a:rPr lang="en"/>
              <a:t> but the result is not good and this is because the publicly available version of the Sentinel 2 data has different resolutions in the bands and this would cause the estimation to be inaccurate;</a:t>
            </a:r>
            <a:endParaRPr/>
          </a:p>
          <a:p>
            <a:pPr indent="-334327" lvl="0" marL="457200" rtl="0" algn="l">
              <a:spcBef>
                <a:spcPts val="0"/>
              </a:spcBef>
              <a:spcAft>
                <a:spcPts val="0"/>
              </a:spcAft>
              <a:buSzPct val="100000"/>
              <a:buChar char="●"/>
            </a:pPr>
            <a:r>
              <a:rPr lang="en"/>
              <a:t>We also considered a large-scale unsupervised classification method, but this method has a very large running time, so we have to abandon it.</a:t>
            </a:r>
            <a:endParaRPr/>
          </a:p>
          <a:p>
            <a:pPr indent="-334327" lvl="0" marL="457200" rtl="0" algn="l">
              <a:spcBef>
                <a:spcPts val="0"/>
              </a:spcBef>
              <a:spcAft>
                <a:spcPts val="0"/>
              </a:spcAft>
              <a:buSzPct val="100000"/>
              <a:buChar char="●"/>
            </a:pPr>
            <a:r>
              <a:rPr lang="en"/>
              <a:t>Constructing a deep learning model on our own requires massive data collection and a lot of GPU in training, which is beyond our time and effort.</a:t>
            </a:r>
            <a:endParaRPr/>
          </a:p>
          <a:p>
            <a:pPr indent="0" lvl="0" marL="0" rtl="0" algn="l">
              <a:spcBef>
                <a:spcPts val="1200"/>
              </a:spcBef>
              <a:spcAft>
                <a:spcPts val="1200"/>
              </a:spcAft>
              <a:buNone/>
            </a:pPr>
            <a:r>
              <a:rPr lang="en"/>
              <a:t>Therefore, we choose to use unsupervised classification on each study site and then use different indices to extract the land cover type and automatically label each classified region with the correct label.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86" name="Google Shape;186;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0"/>
          <p:cNvPicPr preferRelativeResize="0"/>
          <p:nvPr/>
        </p:nvPicPr>
        <p:blipFill>
          <a:blip r:embed="rId3">
            <a:alphaModFix/>
          </a:blip>
          <a:stretch>
            <a:fillRect/>
          </a:stretch>
        </p:blipFill>
        <p:spPr>
          <a:xfrm>
            <a:off x="152400" y="245754"/>
            <a:ext cx="9143999" cy="49567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Automatically label </a:t>
            </a:r>
            <a:r>
              <a:rPr lang="en"/>
              <a:t>the generated classification	</a:t>
            </a:r>
            <a:r>
              <a:rPr lang="en"/>
              <a:t> </a:t>
            </a:r>
            <a:endParaRPr/>
          </a:p>
        </p:txBody>
      </p:sp>
      <p:pic>
        <p:nvPicPr>
          <p:cNvPr id="193" name="Google Shape;193;p31"/>
          <p:cNvPicPr preferRelativeResize="0"/>
          <p:nvPr/>
        </p:nvPicPr>
        <p:blipFill>
          <a:blip r:embed="rId3">
            <a:alphaModFix/>
          </a:blip>
          <a:stretch>
            <a:fillRect/>
          </a:stretch>
        </p:blipFill>
        <p:spPr>
          <a:xfrm>
            <a:off x="2298900" y="1186225"/>
            <a:ext cx="2273100" cy="617700"/>
          </a:xfrm>
          <a:prstGeom prst="rect">
            <a:avLst/>
          </a:prstGeom>
          <a:noFill/>
          <a:ln>
            <a:noFill/>
          </a:ln>
        </p:spPr>
      </p:pic>
      <p:sp>
        <p:nvSpPr>
          <p:cNvPr id="194" name="Google Shape;194;p31"/>
          <p:cNvSpPr txBox="1"/>
          <p:nvPr>
            <p:ph idx="1" type="body"/>
          </p:nvPr>
        </p:nvSpPr>
        <p:spPr>
          <a:xfrm>
            <a:off x="311700" y="1225225"/>
            <a:ext cx="2035800" cy="53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 sz="1795"/>
              <a:t>Detecting Water:</a:t>
            </a:r>
            <a:endParaRPr sz="1795"/>
          </a:p>
        </p:txBody>
      </p:sp>
      <p:pic>
        <p:nvPicPr>
          <p:cNvPr id="195" name="Google Shape;195;p31"/>
          <p:cNvPicPr preferRelativeResize="0"/>
          <p:nvPr/>
        </p:nvPicPr>
        <p:blipFill>
          <a:blip r:embed="rId4">
            <a:alphaModFix/>
          </a:blip>
          <a:stretch>
            <a:fillRect/>
          </a:stretch>
        </p:blipFill>
        <p:spPr>
          <a:xfrm>
            <a:off x="4650075" y="1225225"/>
            <a:ext cx="2221957" cy="539700"/>
          </a:xfrm>
          <a:prstGeom prst="rect">
            <a:avLst/>
          </a:prstGeom>
          <a:noFill/>
          <a:ln>
            <a:noFill/>
          </a:ln>
        </p:spPr>
      </p:pic>
      <p:pic>
        <p:nvPicPr>
          <p:cNvPr id="196" name="Google Shape;196;p31"/>
          <p:cNvPicPr preferRelativeResize="0"/>
          <p:nvPr/>
        </p:nvPicPr>
        <p:blipFill>
          <a:blip r:embed="rId5">
            <a:alphaModFix/>
          </a:blip>
          <a:stretch>
            <a:fillRect/>
          </a:stretch>
        </p:blipFill>
        <p:spPr>
          <a:xfrm>
            <a:off x="0" y="1842925"/>
            <a:ext cx="7253337" cy="3238100"/>
          </a:xfrm>
          <a:prstGeom prst="rect">
            <a:avLst/>
          </a:prstGeom>
          <a:noFill/>
          <a:ln>
            <a:noFill/>
          </a:ln>
        </p:spPr>
      </p:pic>
      <p:sp>
        <p:nvSpPr>
          <p:cNvPr id="197" name="Google Shape;197;p31"/>
          <p:cNvSpPr txBox="1"/>
          <p:nvPr>
            <p:ph idx="1" type="body"/>
          </p:nvPr>
        </p:nvSpPr>
        <p:spPr>
          <a:xfrm>
            <a:off x="7253325" y="1756950"/>
            <a:ext cx="1730400" cy="323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Sentinel-2, you can use Band 3 (Green, 560 nm) and Band 8 (NIR, 842 nm).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a:t>
            </a:r>
            <a:r>
              <a:rPr lang="en">
                <a:latin typeface="Avenir"/>
                <a:ea typeface="Avenir"/>
                <a:cs typeface="Avenir"/>
                <a:sym typeface="Avenir"/>
              </a:rPr>
              <a:t>&amp;</a:t>
            </a:r>
            <a:r>
              <a:rPr lang="en"/>
              <a:t> </a:t>
            </a:r>
            <a:r>
              <a:rPr lang="en"/>
              <a:t>Project Goals</a:t>
            </a:r>
            <a:endParaRPr/>
          </a:p>
        </p:txBody>
      </p:sp>
      <p:sp>
        <p:nvSpPr>
          <p:cNvPr id="69" name="Google Shape;69;p14"/>
          <p:cNvSpPr txBox="1"/>
          <p:nvPr>
            <p:ph idx="1" type="body"/>
          </p:nvPr>
        </p:nvSpPr>
        <p:spPr>
          <a:xfrm>
            <a:off x="311700" y="1152475"/>
            <a:ext cx="8520600" cy="3554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rPr b="1" lang="en" sz="1400">
                <a:solidFill>
                  <a:schemeClr val="dk1"/>
                </a:solidFill>
              </a:rPr>
              <a:t>Introduction:</a:t>
            </a:r>
            <a:endParaRPr b="1" sz="1400">
              <a:solidFill>
                <a:schemeClr val="dk1"/>
              </a:solidFill>
            </a:endParaRPr>
          </a:p>
          <a:p>
            <a:pPr indent="0" lvl="0" marL="0" rtl="0" algn="l">
              <a:spcBef>
                <a:spcPts val="900"/>
              </a:spcBef>
              <a:spcAft>
                <a:spcPts val="0"/>
              </a:spcAft>
              <a:buNone/>
            </a:pPr>
            <a:r>
              <a:rPr lang="en" sz="1300">
                <a:solidFill>
                  <a:srgbClr val="0D0D0D"/>
                </a:solidFill>
                <a:highlight>
                  <a:srgbClr val="FFFFFF"/>
                </a:highlight>
              </a:rPr>
              <a:t>With increasing human activities and changes in land use patterns, the impact of land cover types on water quality is becoming increasingly evident. In this context, we have chosen Michigan as our study area to explore the relationship between land cover types and water quality. </a:t>
            </a:r>
            <a:endParaRPr sz="1300">
              <a:solidFill>
                <a:srgbClr val="0D0D0D"/>
              </a:solidFill>
              <a:highlight>
                <a:srgbClr val="FFFFFF"/>
              </a:highlight>
            </a:endParaRPr>
          </a:p>
          <a:p>
            <a:pPr indent="0" lvl="0" marL="0" rtl="0" algn="l">
              <a:spcBef>
                <a:spcPts val="900"/>
              </a:spcBef>
              <a:spcAft>
                <a:spcPts val="0"/>
              </a:spcAft>
              <a:buNone/>
            </a:pPr>
            <a:r>
              <a:rPr b="1" lang="en" sz="1400">
                <a:solidFill>
                  <a:schemeClr val="dk1"/>
                </a:solidFill>
              </a:rPr>
              <a:t>Project Goals:</a:t>
            </a:r>
            <a:endParaRPr b="1" sz="1400">
              <a:solidFill>
                <a:schemeClr val="dk1"/>
              </a:solidFill>
            </a:endParaRPr>
          </a:p>
          <a:p>
            <a:pPr indent="-311150" lvl="0" marL="457200" rtl="0" algn="l">
              <a:spcBef>
                <a:spcPts val="900"/>
              </a:spcBef>
              <a:spcAft>
                <a:spcPts val="0"/>
              </a:spcAft>
              <a:buClr>
                <a:schemeClr val="dk1"/>
              </a:buClr>
              <a:buSzPts val="1300"/>
              <a:buChar char="●"/>
            </a:pPr>
            <a:r>
              <a:rPr lang="en" sz="1300">
                <a:solidFill>
                  <a:schemeClr val="dk1"/>
                </a:solidFill>
              </a:rPr>
              <a:t>Represent monitoring points with associated sediment concentration data</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Identify different land cover types in Michigan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Identify the relationship between water quality and land covers</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Similarly we construct other indices</a:t>
            </a:r>
            <a:endParaRPr/>
          </a:p>
        </p:txBody>
      </p:sp>
      <p:sp>
        <p:nvSpPr>
          <p:cNvPr id="203" name="Google Shape;203;p32"/>
          <p:cNvSpPr txBox="1"/>
          <p:nvPr>
            <p:ph idx="1" type="body"/>
          </p:nvPr>
        </p:nvSpPr>
        <p:spPr>
          <a:xfrm>
            <a:off x="4250500" y="1147200"/>
            <a:ext cx="4581900" cy="7110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b="1" lang="en" sz="2098"/>
              <a:t>Bare Land</a:t>
            </a:r>
            <a:r>
              <a:rPr b="1" lang="en" sz="2098"/>
              <a:t> Area Detection</a:t>
            </a:r>
            <a:r>
              <a:rPr lang="en"/>
              <a:t>: </a:t>
            </a:r>
            <a:r>
              <a:rPr lang="en"/>
              <a:t>Sentinel-2 Bands: SWIR (Band 11, 1610 nm or Band 12, 2190 nm), Red (Band 4, 665 nm), NIR (Band 8, 842 nm), and Blue (Band 2, 490 nm).</a:t>
            </a:r>
            <a:endParaRPr/>
          </a:p>
        </p:txBody>
      </p:sp>
      <p:pic>
        <p:nvPicPr>
          <p:cNvPr id="204" name="Google Shape;204;p32"/>
          <p:cNvPicPr preferRelativeResize="0"/>
          <p:nvPr/>
        </p:nvPicPr>
        <p:blipFill>
          <a:blip r:embed="rId3">
            <a:alphaModFix/>
          </a:blip>
          <a:stretch>
            <a:fillRect/>
          </a:stretch>
        </p:blipFill>
        <p:spPr>
          <a:xfrm>
            <a:off x="311700" y="1147225"/>
            <a:ext cx="3938800" cy="710975"/>
          </a:xfrm>
          <a:prstGeom prst="rect">
            <a:avLst/>
          </a:prstGeom>
          <a:noFill/>
          <a:ln>
            <a:noFill/>
          </a:ln>
        </p:spPr>
      </p:pic>
      <p:pic>
        <p:nvPicPr>
          <p:cNvPr id="205" name="Google Shape;205;p32"/>
          <p:cNvPicPr preferRelativeResize="0"/>
          <p:nvPr/>
        </p:nvPicPr>
        <p:blipFill>
          <a:blip r:embed="rId4">
            <a:alphaModFix/>
          </a:blip>
          <a:stretch>
            <a:fillRect/>
          </a:stretch>
        </p:blipFill>
        <p:spPr>
          <a:xfrm>
            <a:off x="311700" y="2010600"/>
            <a:ext cx="1918050" cy="446350"/>
          </a:xfrm>
          <a:prstGeom prst="rect">
            <a:avLst/>
          </a:prstGeom>
          <a:noFill/>
          <a:ln>
            <a:noFill/>
          </a:ln>
        </p:spPr>
      </p:pic>
      <p:pic>
        <p:nvPicPr>
          <p:cNvPr id="206" name="Google Shape;206;p32"/>
          <p:cNvPicPr preferRelativeResize="0"/>
          <p:nvPr/>
        </p:nvPicPr>
        <p:blipFill>
          <a:blip r:embed="rId5">
            <a:alphaModFix/>
          </a:blip>
          <a:stretch>
            <a:fillRect/>
          </a:stretch>
        </p:blipFill>
        <p:spPr>
          <a:xfrm>
            <a:off x="2431075" y="2010600"/>
            <a:ext cx="1542450" cy="446350"/>
          </a:xfrm>
          <a:prstGeom prst="rect">
            <a:avLst/>
          </a:prstGeom>
          <a:noFill/>
          <a:ln>
            <a:noFill/>
          </a:ln>
        </p:spPr>
      </p:pic>
      <p:sp>
        <p:nvSpPr>
          <p:cNvPr id="207" name="Google Shape;207;p32"/>
          <p:cNvSpPr txBox="1"/>
          <p:nvPr>
            <p:ph idx="1" type="body"/>
          </p:nvPr>
        </p:nvSpPr>
        <p:spPr>
          <a:xfrm>
            <a:off x="4174850" y="1878275"/>
            <a:ext cx="4581900" cy="71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300"/>
              <a:t>Urban </a:t>
            </a:r>
            <a:r>
              <a:rPr b="1" lang="en" sz="1300"/>
              <a:t>Area Detection</a:t>
            </a:r>
            <a:r>
              <a:rPr lang="en" sz="1300"/>
              <a:t>: </a:t>
            </a:r>
            <a:r>
              <a:rPr lang="en" sz="1250"/>
              <a:t>For Sentinel-2, Band 8 (NIR, 842 nm) and Band 11 (SWIR, 1610 nm)</a:t>
            </a:r>
            <a:endParaRPr sz="1250"/>
          </a:p>
        </p:txBody>
      </p:sp>
      <p:pic>
        <p:nvPicPr>
          <p:cNvPr id="208" name="Google Shape;208;p32"/>
          <p:cNvPicPr preferRelativeResize="0"/>
          <p:nvPr/>
        </p:nvPicPr>
        <p:blipFill>
          <a:blip r:embed="rId6">
            <a:alphaModFix/>
          </a:blip>
          <a:stretch>
            <a:fillRect/>
          </a:stretch>
        </p:blipFill>
        <p:spPr>
          <a:xfrm>
            <a:off x="311700" y="2609350"/>
            <a:ext cx="2293700" cy="629900"/>
          </a:xfrm>
          <a:prstGeom prst="rect">
            <a:avLst/>
          </a:prstGeom>
          <a:noFill/>
          <a:ln>
            <a:noFill/>
          </a:ln>
        </p:spPr>
      </p:pic>
      <p:sp>
        <p:nvSpPr>
          <p:cNvPr id="209" name="Google Shape;209;p32"/>
          <p:cNvSpPr txBox="1"/>
          <p:nvPr>
            <p:ph idx="1" type="body"/>
          </p:nvPr>
        </p:nvSpPr>
        <p:spPr>
          <a:xfrm>
            <a:off x="2982700" y="2609350"/>
            <a:ext cx="5849700" cy="711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 sz="1300"/>
              <a:t>Vegetation</a:t>
            </a:r>
            <a:r>
              <a:rPr b="1" lang="en" sz="1300"/>
              <a:t> Area Detection</a:t>
            </a:r>
            <a:r>
              <a:rPr lang="en" sz="1300"/>
              <a:t>: </a:t>
            </a:r>
            <a:r>
              <a:rPr lang="en" sz="1250"/>
              <a:t>For Sentinel-2, Band 8 (NIR, 842 nm) and Band 4 (Red, 665 nm) with index &gt; 0.5 as tree and between 0.2 to 0.5 as grass areas</a:t>
            </a:r>
            <a:endParaRPr sz="1250"/>
          </a:p>
        </p:txBody>
      </p:sp>
      <p:sp>
        <p:nvSpPr>
          <p:cNvPr id="210" name="Google Shape;210;p32"/>
          <p:cNvSpPr txBox="1"/>
          <p:nvPr>
            <p:ph idx="1" type="body"/>
          </p:nvPr>
        </p:nvSpPr>
        <p:spPr>
          <a:xfrm>
            <a:off x="3121675" y="3340425"/>
            <a:ext cx="5849700" cy="71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300"/>
              <a:t>Snow Area</a:t>
            </a:r>
            <a:r>
              <a:rPr b="1" lang="en" sz="1300"/>
              <a:t> Detection</a:t>
            </a:r>
            <a:r>
              <a:rPr lang="en" sz="1300"/>
              <a:t>: </a:t>
            </a:r>
            <a:r>
              <a:rPr lang="en" sz="1250"/>
              <a:t>For Sentinel-2, use Band 3 (Green, 560 nm) and Band 11 (SWIR, 1610 nm)</a:t>
            </a:r>
            <a:endParaRPr sz="1250"/>
          </a:p>
        </p:txBody>
      </p:sp>
      <p:pic>
        <p:nvPicPr>
          <p:cNvPr id="211" name="Google Shape;211;p32"/>
          <p:cNvPicPr preferRelativeResize="0"/>
          <p:nvPr/>
        </p:nvPicPr>
        <p:blipFill>
          <a:blip r:embed="rId7">
            <a:alphaModFix/>
          </a:blip>
          <a:stretch>
            <a:fillRect/>
          </a:stretch>
        </p:blipFill>
        <p:spPr>
          <a:xfrm>
            <a:off x="311699" y="3320335"/>
            <a:ext cx="2293700" cy="589265"/>
          </a:xfrm>
          <a:prstGeom prst="rect">
            <a:avLst/>
          </a:prstGeom>
          <a:noFill/>
          <a:ln>
            <a:noFill/>
          </a:ln>
        </p:spPr>
      </p:pic>
      <p:pic>
        <p:nvPicPr>
          <p:cNvPr id="212" name="Google Shape;212;p32"/>
          <p:cNvPicPr preferRelativeResize="0"/>
          <p:nvPr/>
        </p:nvPicPr>
        <p:blipFill>
          <a:blip r:embed="rId8">
            <a:alphaModFix/>
          </a:blip>
          <a:stretch>
            <a:fillRect/>
          </a:stretch>
        </p:blipFill>
        <p:spPr>
          <a:xfrm>
            <a:off x="311700" y="3990675"/>
            <a:ext cx="2372181" cy="629900"/>
          </a:xfrm>
          <a:prstGeom prst="rect">
            <a:avLst/>
          </a:prstGeom>
          <a:noFill/>
          <a:ln>
            <a:noFill/>
          </a:ln>
        </p:spPr>
      </p:pic>
      <p:sp>
        <p:nvSpPr>
          <p:cNvPr id="213" name="Google Shape;213;p32"/>
          <p:cNvSpPr txBox="1"/>
          <p:nvPr>
            <p:ph idx="1" type="body"/>
          </p:nvPr>
        </p:nvSpPr>
        <p:spPr>
          <a:xfrm>
            <a:off x="3121675" y="4071500"/>
            <a:ext cx="5849700" cy="71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300"/>
              <a:t>Moisture Vegetation</a:t>
            </a:r>
            <a:r>
              <a:rPr b="1" lang="en" sz="1300"/>
              <a:t> Area Detection</a:t>
            </a:r>
            <a:r>
              <a:rPr lang="en" sz="1300"/>
              <a:t>: </a:t>
            </a:r>
            <a:r>
              <a:rPr lang="en" sz="1250"/>
              <a:t>For Sentinel-2, use </a:t>
            </a:r>
            <a:r>
              <a:rPr lang="en" sz="1250"/>
              <a:t>Band 8 (NIR) and Band 11 (SWIR, 1610 nm) or Band 12 (SWIR, 2190 nm).</a:t>
            </a:r>
            <a:endParaRPr sz="125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ctrTitle"/>
          </p:nvPr>
        </p:nvSpPr>
        <p:spPr>
          <a:xfrm>
            <a:off x="3044700" y="1277696"/>
            <a:ext cx="3054600" cy="2588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Relationship between Water Quality and Land Cover Types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3">
            <a:alphaModFix/>
          </a:blip>
          <a:srcRect b="6536" l="13589" r="-3469" t="9984"/>
          <a:stretch/>
        </p:blipFill>
        <p:spPr>
          <a:xfrm>
            <a:off x="0" y="0"/>
            <a:ext cx="7696348" cy="5053976"/>
          </a:xfrm>
          <a:prstGeom prst="rect">
            <a:avLst/>
          </a:prstGeom>
          <a:noFill/>
          <a:ln>
            <a:noFill/>
          </a:ln>
        </p:spPr>
      </p:pic>
      <p:pic>
        <p:nvPicPr>
          <p:cNvPr id="224" name="Google Shape;224;p34"/>
          <p:cNvPicPr preferRelativeResize="0"/>
          <p:nvPr/>
        </p:nvPicPr>
        <p:blipFill>
          <a:blip r:embed="rId4">
            <a:alphaModFix/>
          </a:blip>
          <a:stretch>
            <a:fillRect/>
          </a:stretch>
        </p:blipFill>
        <p:spPr>
          <a:xfrm>
            <a:off x="6508750" y="1102100"/>
            <a:ext cx="2635250" cy="260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5"/>
          <p:cNvPicPr preferRelativeResize="0"/>
          <p:nvPr/>
        </p:nvPicPr>
        <p:blipFill>
          <a:blip r:embed="rId3">
            <a:alphaModFix/>
          </a:blip>
          <a:stretch>
            <a:fillRect/>
          </a:stretch>
        </p:blipFill>
        <p:spPr>
          <a:xfrm>
            <a:off x="576860" y="0"/>
            <a:ext cx="7624863" cy="4356001"/>
          </a:xfrm>
          <a:prstGeom prst="rect">
            <a:avLst/>
          </a:prstGeom>
          <a:noFill/>
          <a:ln>
            <a:noFill/>
          </a:ln>
        </p:spPr>
      </p:pic>
      <p:sp>
        <p:nvSpPr>
          <p:cNvPr id="230" name="Google Shape;230;p35"/>
          <p:cNvSpPr txBox="1"/>
          <p:nvPr>
            <p:ph idx="1" type="body"/>
          </p:nvPr>
        </p:nvSpPr>
        <p:spPr>
          <a:xfrm>
            <a:off x="48750" y="4172250"/>
            <a:ext cx="9046500" cy="773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n" sz="1500">
                <a:latin typeface="Arial"/>
                <a:ea typeface="Arial"/>
                <a:cs typeface="Arial"/>
                <a:sym typeface="Arial"/>
              </a:rPr>
              <a:t>This is the result of our classification results and we statistically check to see the proportion of different types of land cover and water sediment in each area, but since we don't have a large number of samples in the study at this point, we need to further run codes in all the samples and use regression to look at the effect of different types of land cover on water sediment.</a:t>
            </a:r>
            <a:endParaRPr i="1" sz="1500">
              <a:latin typeface="Arial"/>
              <a:ea typeface="Arial"/>
              <a:cs typeface="Arial"/>
              <a:sym typeface="Arial"/>
            </a:endParaRPr>
          </a:p>
          <a:p>
            <a:pPr indent="0" lvl="0" marL="0" rtl="0" algn="l">
              <a:lnSpc>
                <a:spcPct val="90000"/>
              </a:lnSpc>
              <a:spcBef>
                <a:spcPts val="0"/>
              </a:spcBef>
              <a:spcAft>
                <a:spcPts val="0"/>
              </a:spcAft>
              <a:buNone/>
            </a:pPr>
            <a:r>
              <a:t/>
            </a:r>
            <a:endParaRPr i="1" sz="15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Potential Future Questions</a:t>
            </a:r>
            <a:endParaRPr/>
          </a:p>
        </p:txBody>
      </p:sp>
      <p:sp>
        <p:nvSpPr>
          <p:cNvPr id="236" name="Google Shape;236;p3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We have to d</a:t>
            </a:r>
            <a:r>
              <a:rPr lang="en"/>
              <a:t>evelop a more rigorous regression model to find out the relationship between different land cover types to the water sediment;</a:t>
            </a:r>
            <a:endParaRPr/>
          </a:p>
          <a:p>
            <a:pPr indent="-342900" lvl="0" marL="457200" rtl="0" algn="l">
              <a:spcBef>
                <a:spcPts val="0"/>
              </a:spcBef>
              <a:spcAft>
                <a:spcPts val="0"/>
              </a:spcAft>
              <a:buSzPts val="1800"/>
              <a:buAutoNum type="arabicPeriod"/>
            </a:pPr>
            <a:r>
              <a:rPr lang="en"/>
              <a:t>Our results will sometimes be very fancy, as the unsupervised classification will simply be a simple division by the given image. We can manually train a deep learning model to ensure that our land cover classification has a higher accuracy.</a:t>
            </a:r>
            <a:endParaRPr/>
          </a:p>
          <a:p>
            <a:pPr indent="-342900" lvl="0" marL="457200" rtl="0" algn="l">
              <a:spcBef>
                <a:spcPts val="0"/>
              </a:spcBef>
              <a:spcAft>
                <a:spcPts val="0"/>
              </a:spcAft>
              <a:buSzPts val="1800"/>
              <a:buAutoNum type="arabicPeriod"/>
            </a:pPr>
            <a:r>
              <a:rPr lang="en"/>
              <a:t>Include other water quality parameters, such as Turbidity, Phosphorus, Suspended solids to make the model complete.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idx="1" type="body"/>
          </p:nvPr>
        </p:nvSpPr>
        <p:spPr>
          <a:xfrm>
            <a:off x="3304350" y="2164200"/>
            <a:ext cx="2535300" cy="815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i="1" lang="en" sz="4400">
                <a:latin typeface="Pacifico"/>
                <a:ea typeface="Pacifico"/>
                <a:cs typeface="Pacifico"/>
                <a:sym typeface="Pacifico"/>
              </a:rPr>
              <a:t>Thanks!</a:t>
            </a:r>
            <a:endParaRPr i="1" sz="4400">
              <a:latin typeface="Pacifico"/>
              <a:ea typeface="Pacifico"/>
              <a:cs typeface="Pacifico"/>
              <a:sym typeface="Pacific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Workflow Diagram</a:t>
            </a:r>
            <a:endParaRPr/>
          </a:p>
        </p:txBody>
      </p:sp>
      <p:pic>
        <p:nvPicPr>
          <p:cNvPr id="75" name="Google Shape;75;p15"/>
          <p:cNvPicPr preferRelativeResize="0"/>
          <p:nvPr/>
        </p:nvPicPr>
        <p:blipFill rotWithShape="1">
          <a:blip r:embed="rId3">
            <a:alphaModFix/>
          </a:blip>
          <a:srcRect b="22631" l="34252" r="33625" t="23044"/>
          <a:stretch/>
        </p:blipFill>
        <p:spPr>
          <a:xfrm>
            <a:off x="2622600" y="1042150"/>
            <a:ext cx="4016448" cy="3820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Database</a:t>
            </a:r>
            <a:endParaRPr/>
          </a:p>
        </p:txBody>
      </p:sp>
      <p:sp>
        <p:nvSpPr>
          <p:cNvPr id="81" name="Google Shape;81;p16"/>
          <p:cNvSpPr txBox="1"/>
          <p:nvPr>
            <p:ph idx="1" type="body"/>
          </p:nvPr>
        </p:nvSpPr>
        <p:spPr>
          <a:xfrm>
            <a:off x="311700" y="1017725"/>
            <a:ext cx="8520600" cy="3910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1200"/>
          </a:p>
          <a:p>
            <a:pPr indent="-304800" lvl="0" marL="457200" rtl="0" algn="l">
              <a:lnSpc>
                <a:spcPct val="90000"/>
              </a:lnSpc>
              <a:spcBef>
                <a:spcPts val="0"/>
              </a:spcBef>
              <a:spcAft>
                <a:spcPts val="0"/>
              </a:spcAft>
              <a:buClr>
                <a:schemeClr val="dk1"/>
              </a:buClr>
              <a:buSzPts val="1200"/>
              <a:buAutoNum type="arabicPeriod"/>
            </a:pPr>
            <a:r>
              <a:rPr b="1" lang="en" sz="1200"/>
              <a:t>USGS,</a:t>
            </a:r>
            <a:r>
              <a:rPr lang="en"/>
              <a:t> </a:t>
            </a:r>
            <a:r>
              <a:rPr b="1" lang="en" sz="1200" u="sng">
                <a:solidFill>
                  <a:schemeClr val="hlink"/>
                </a:solidFill>
                <a:hlinkClick r:id="rId3"/>
              </a:rPr>
              <a:t>USGS Water-Quality Monthly Statistics for Michigan</a:t>
            </a:r>
            <a:endParaRPr b="1" sz="1200"/>
          </a:p>
          <a:p>
            <a:pPr indent="0" lvl="0" marL="457200" rtl="0" algn="l">
              <a:lnSpc>
                <a:spcPct val="90000"/>
              </a:lnSpc>
              <a:spcBef>
                <a:spcPts val="0"/>
              </a:spcBef>
              <a:spcAft>
                <a:spcPts val="0"/>
              </a:spcAft>
              <a:buNone/>
            </a:pPr>
            <a:r>
              <a:t/>
            </a:r>
            <a:endParaRPr b="1" sz="1200"/>
          </a:p>
          <a:p>
            <a:pPr indent="-304800" lvl="0" marL="457200" rtl="0" algn="l">
              <a:lnSpc>
                <a:spcPct val="90000"/>
              </a:lnSpc>
              <a:spcBef>
                <a:spcPts val="1500"/>
              </a:spcBef>
              <a:spcAft>
                <a:spcPts val="0"/>
              </a:spcAft>
              <a:buClr>
                <a:schemeClr val="dk1"/>
              </a:buClr>
              <a:buSzPts val="1200"/>
              <a:buAutoNum type="arabicPeriod"/>
            </a:pPr>
            <a:r>
              <a:rPr b="1" lang="en" sz="1200"/>
              <a:t>United States Census Bureau, </a:t>
            </a:r>
            <a:r>
              <a:rPr b="1" lang="en" sz="1200" u="sng">
                <a:solidFill>
                  <a:schemeClr val="hlink"/>
                </a:solidFill>
                <a:hlinkClick r:id="rId4"/>
              </a:rPr>
              <a:t>Cartographic Boundary Files</a:t>
            </a:r>
            <a:endParaRPr b="1" sz="1200">
              <a:solidFill>
                <a:schemeClr val="dk1"/>
              </a:solidFill>
            </a:endParaRPr>
          </a:p>
          <a:p>
            <a:pPr indent="0" lvl="0" marL="0" rtl="0" algn="l">
              <a:lnSpc>
                <a:spcPct val="90000"/>
              </a:lnSpc>
              <a:spcBef>
                <a:spcPts val="800"/>
              </a:spcBef>
              <a:spcAft>
                <a:spcPts val="0"/>
              </a:spcAft>
              <a:buNone/>
            </a:pPr>
            <a:r>
              <a:t/>
            </a:r>
            <a:endParaRPr sz="1200">
              <a:solidFill>
                <a:schemeClr val="dk1"/>
              </a:solidFill>
            </a:endParaRPr>
          </a:p>
          <a:p>
            <a:pPr indent="0" lvl="0" marL="457200" rtl="0" algn="l">
              <a:lnSpc>
                <a:spcPct val="90000"/>
              </a:lnSpc>
              <a:spcBef>
                <a:spcPts val="0"/>
              </a:spcBef>
              <a:spcAft>
                <a:spcPts val="0"/>
              </a:spcAft>
              <a:buNone/>
            </a:pPr>
            <a:r>
              <a:t/>
            </a:r>
            <a:endParaRPr sz="1200">
              <a:solidFill>
                <a:schemeClr val="dk1"/>
              </a:solidFill>
            </a:endParaRPr>
          </a:p>
          <a:p>
            <a:pPr indent="-304800" lvl="0" marL="457200" rtl="0" algn="l">
              <a:lnSpc>
                <a:spcPct val="90000"/>
              </a:lnSpc>
              <a:spcBef>
                <a:spcPts val="0"/>
              </a:spcBef>
              <a:spcAft>
                <a:spcPts val="0"/>
              </a:spcAft>
              <a:buClr>
                <a:schemeClr val="dk1"/>
              </a:buClr>
              <a:buSzPts val="1200"/>
              <a:buAutoNum type="arabicPeriod"/>
            </a:pPr>
            <a:r>
              <a:rPr b="1" lang="en" sz="1200"/>
              <a:t>Commission for Environmental Cooperation, </a:t>
            </a:r>
            <a:r>
              <a:rPr b="1" lang="en" sz="1200" u="sng">
                <a:solidFill>
                  <a:schemeClr val="hlink"/>
                </a:solidFill>
                <a:hlinkClick r:id="rId5"/>
              </a:rPr>
              <a:t>North American Land Cover, 2020 (Landsat, 30m)</a:t>
            </a:r>
            <a:endParaRPr b="1" sz="1200"/>
          </a:p>
          <a:p>
            <a:pPr indent="0" lvl="0" marL="457200" rtl="0" algn="l">
              <a:lnSpc>
                <a:spcPct val="90000"/>
              </a:lnSpc>
              <a:spcBef>
                <a:spcPts val="0"/>
              </a:spcBef>
              <a:spcAft>
                <a:spcPts val="0"/>
              </a:spcAft>
              <a:buNone/>
            </a:pPr>
            <a:r>
              <a:t/>
            </a:r>
            <a:endParaRPr b="1" sz="1200"/>
          </a:p>
          <a:p>
            <a:pPr indent="0" lvl="0" marL="0" rtl="0" algn="l">
              <a:lnSpc>
                <a:spcPct val="90000"/>
              </a:lnSpc>
              <a:spcBef>
                <a:spcPts val="0"/>
              </a:spcBef>
              <a:spcAft>
                <a:spcPts val="0"/>
              </a:spcAft>
              <a:buNone/>
            </a:pPr>
            <a:r>
              <a:t/>
            </a:r>
            <a:endParaRPr b="1" sz="1200"/>
          </a:p>
          <a:p>
            <a:pPr indent="-304800" lvl="0" marL="457200" rtl="0" algn="l">
              <a:lnSpc>
                <a:spcPct val="90000"/>
              </a:lnSpc>
              <a:spcBef>
                <a:spcPts val="0"/>
              </a:spcBef>
              <a:spcAft>
                <a:spcPts val="0"/>
              </a:spcAft>
              <a:buClr>
                <a:schemeClr val="dk1"/>
              </a:buClr>
              <a:buSzPts val="1200"/>
              <a:buAutoNum type="arabicPeriod"/>
            </a:pPr>
            <a:r>
              <a:rPr b="1" lang="en" sz="1200"/>
              <a:t>ESRI, </a:t>
            </a:r>
            <a:r>
              <a:rPr b="1" lang="en" sz="1200" u="sng">
                <a:solidFill>
                  <a:schemeClr val="hlink"/>
                </a:solidFill>
                <a:hlinkClick r:id="rId6"/>
              </a:rPr>
              <a:t>USA Detailed Water Bodies</a:t>
            </a:r>
            <a:endParaRPr sz="1200"/>
          </a:p>
          <a:p>
            <a:pPr indent="0" lvl="0" marL="457200" rtl="0" algn="l">
              <a:lnSpc>
                <a:spcPct val="90000"/>
              </a:lnSpc>
              <a:spcBef>
                <a:spcPts val="0"/>
              </a:spcBef>
              <a:spcAft>
                <a:spcPts val="0"/>
              </a:spcAft>
              <a:buNone/>
            </a:pPr>
            <a:r>
              <a:t/>
            </a:r>
            <a:endParaRPr b="1" sz="1200"/>
          </a:p>
          <a:p>
            <a:pPr indent="0" lvl="0" marL="457200" marR="0" rtl="0" algn="l">
              <a:lnSpc>
                <a:spcPct val="90000"/>
              </a:lnSpc>
              <a:spcBef>
                <a:spcPts val="0"/>
              </a:spcBef>
              <a:spcAft>
                <a:spcPts val="0"/>
              </a:spcAft>
              <a:buNone/>
            </a:pPr>
            <a:r>
              <a:t/>
            </a:r>
            <a:endParaRPr b="1" sz="1200"/>
          </a:p>
          <a:p>
            <a:pPr indent="-304800" lvl="0" marL="457200" marR="0" rtl="0" algn="l">
              <a:lnSpc>
                <a:spcPct val="90000"/>
              </a:lnSpc>
              <a:spcBef>
                <a:spcPts val="0"/>
              </a:spcBef>
              <a:spcAft>
                <a:spcPts val="0"/>
              </a:spcAft>
              <a:buSzPts val="1200"/>
              <a:buAutoNum type="arabicPeriod"/>
            </a:pPr>
            <a:r>
              <a:rPr b="1" lang="en" sz="1200" u="sng">
                <a:solidFill>
                  <a:schemeClr val="hlink"/>
                </a:solidFill>
                <a:hlinkClick r:id="rId7"/>
              </a:rPr>
              <a:t>SENTINEL-2 Level-2A</a:t>
            </a:r>
            <a:endParaRPr b="1" sz="1200"/>
          </a:p>
          <a:p>
            <a:pPr indent="0" lvl="0" marL="0" marR="0" rtl="0" algn="l">
              <a:lnSpc>
                <a:spcPct val="90000"/>
              </a:lnSpc>
              <a:spcBef>
                <a:spcPts val="0"/>
              </a:spcBef>
              <a:spcAft>
                <a:spcPts val="0"/>
              </a:spcAft>
              <a:buNone/>
            </a:pPr>
            <a:r>
              <a:t/>
            </a:r>
            <a:endParaRPr b="1" sz="1200"/>
          </a:p>
          <a:p>
            <a:pPr indent="0" lvl="0" marL="0" marR="0" rtl="0" algn="l">
              <a:lnSpc>
                <a:spcPct val="90000"/>
              </a:lnSpc>
              <a:spcBef>
                <a:spcPts val="0"/>
              </a:spcBef>
              <a:spcAft>
                <a:spcPts val="0"/>
              </a:spcAft>
              <a:buNone/>
            </a:pPr>
            <a:r>
              <a:t/>
            </a:r>
            <a:endParaRPr b="1" sz="1200"/>
          </a:p>
          <a:p>
            <a:pPr indent="-304800" lvl="0" marL="457200" marR="0" rtl="0" algn="l">
              <a:lnSpc>
                <a:spcPct val="90000"/>
              </a:lnSpc>
              <a:spcBef>
                <a:spcPts val="0"/>
              </a:spcBef>
              <a:spcAft>
                <a:spcPts val="0"/>
              </a:spcAft>
              <a:buSzPts val="1200"/>
              <a:buAutoNum type="arabicPeriod"/>
            </a:pPr>
            <a:r>
              <a:rPr b="1" lang="en" sz="1200" u="sng">
                <a:solidFill>
                  <a:schemeClr val="hlink"/>
                </a:solidFill>
                <a:hlinkClick r:id="rId8"/>
              </a:rPr>
              <a:t>Pre-trained deep learning </a:t>
            </a:r>
            <a:r>
              <a:rPr b="1" lang="en" sz="1200" u="sng">
                <a:solidFill>
                  <a:schemeClr val="hlink"/>
                </a:solidFill>
                <a:hlinkClick r:id="rId9"/>
              </a:rPr>
              <a:t>model</a:t>
            </a:r>
            <a:endParaRPr b="1" sz="1200"/>
          </a:p>
          <a:p>
            <a:pPr indent="0" lvl="0" marL="0" marR="0" rtl="0" algn="l">
              <a:lnSpc>
                <a:spcPct val="90000"/>
              </a:lnSpc>
              <a:spcBef>
                <a:spcPts val="0"/>
              </a:spcBef>
              <a:spcAft>
                <a:spcPts val="0"/>
              </a:spcAft>
              <a:buNone/>
            </a:pPr>
            <a:r>
              <a:t/>
            </a:r>
            <a:endParaRPr b="1" sz="1200"/>
          </a:p>
          <a:p>
            <a:pPr indent="0" lvl="0" marL="0" marR="0" rtl="0" algn="l">
              <a:lnSpc>
                <a:spcPct val="90000"/>
              </a:lnSpc>
              <a:spcBef>
                <a:spcPts val="0"/>
              </a:spcBef>
              <a:spcAft>
                <a:spcPts val="0"/>
              </a:spcAft>
              <a:buNone/>
            </a:pPr>
            <a:r>
              <a:t/>
            </a:r>
            <a:endParaRPr b="1" sz="1200"/>
          </a:p>
          <a:p>
            <a:pPr indent="-304800" lvl="0" marL="457200" marR="0" rtl="0" algn="l">
              <a:lnSpc>
                <a:spcPct val="90000"/>
              </a:lnSpc>
              <a:spcBef>
                <a:spcPts val="0"/>
              </a:spcBef>
              <a:spcAft>
                <a:spcPts val="0"/>
              </a:spcAft>
              <a:buSzPts val="1200"/>
              <a:buAutoNum type="arabicPeriod"/>
            </a:pPr>
            <a:r>
              <a:rPr b="1" lang="en" sz="1200" u="sng">
                <a:solidFill>
                  <a:schemeClr val="hlink"/>
                </a:solidFill>
                <a:hlinkClick r:id="rId10"/>
              </a:rPr>
              <a:t>Oponeo to automatically download sentinel-2 data</a:t>
            </a:r>
            <a:endParaRPr b="1"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044700" y="158000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Codes </a:t>
            </a:r>
            <a:r>
              <a:rPr lang="en">
                <a:latin typeface="Avenir"/>
                <a:ea typeface="Avenir"/>
                <a:cs typeface="Avenir"/>
                <a:sym typeface="Avenir"/>
              </a:rPr>
              <a:t>&amp;</a:t>
            </a:r>
            <a:r>
              <a:rPr lang="en">
                <a:latin typeface="Impact"/>
                <a:ea typeface="Impact"/>
                <a:cs typeface="Impact"/>
                <a:sym typeface="Impact"/>
              </a:rPr>
              <a:t> </a:t>
            </a:r>
            <a:r>
              <a:rPr lang="en"/>
              <a:t>Map Output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p:cNvPicPr preferRelativeResize="0"/>
          <p:nvPr/>
        </p:nvPicPr>
        <p:blipFill rotWithShape="1">
          <a:blip r:embed="rId3">
            <a:alphaModFix/>
          </a:blip>
          <a:srcRect b="0" l="7071" r="0" t="0"/>
          <a:stretch/>
        </p:blipFill>
        <p:spPr>
          <a:xfrm>
            <a:off x="72800" y="948800"/>
            <a:ext cx="5843275" cy="4085075"/>
          </a:xfrm>
          <a:prstGeom prst="rect">
            <a:avLst/>
          </a:prstGeom>
          <a:noFill/>
          <a:ln>
            <a:noFill/>
          </a:ln>
        </p:spPr>
      </p:pic>
      <p:sp>
        <p:nvSpPr>
          <p:cNvPr id="92" name="Google Shape;92;p18"/>
          <p:cNvSpPr txBox="1"/>
          <p:nvPr>
            <p:ph type="title"/>
          </p:nvPr>
        </p:nvSpPr>
        <p:spPr>
          <a:xfrm>
            <a:off x="133850" y="334650"/>
            <a:ext cx="6173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750"/>
              <a:t>Import </a:t>
            </a:r>
            <a:r>
              <a:rPr lang="en" sz="3750"/>
              <a:t>Water Quality Monitoring Points</a:t>
            </a:r>
            <a:endParaRPr sz="3750"/>
          </a:p>
        </p:txBody>
      </p:sp>
      <p:pic>
        <p:nvPicPr>
          <p:cNvPr id="93" name="Google Shape;93;p18"/>
          <p:cNvPicPr preferRelativeResize="0"/>
          <p:nvPr/>
        </p:nvPicPr>
        <p:blipFill>
          <a:blip r:embed="rId4">
            <a:alphaModFix/>
          </a:blip>
          <a:stretch>
            <a:fillRect/>
          </a:stretch>
        </p:blipFill>
        <p:spPr>
          <a:xfrm>
            <a:off x="4867900" y="948800"/>
            <a:ext cx="4183176" cy="2780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77775" y="9777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a:t>
            </a:r>
            <a:r>
              <a:rPr lang="en"/>
              <a:t>pdate the symbology of the Monitoring Points layer</a:t>
            </a:r>
            <a:endParaRPr/>
          </a:p>
        </p:txBody>
      </p:sp>
      <p:pic>
        <p:nvPicPr>
          <p:cNvPr id="99" name="Google Shape;99;p19"/>
          <p:cNvPicPr preferRelativeResize="0"/>
          <p:nvPr/>
        </p:nvPicPr>
        <p:blipFill>
          <a:blip r:embed="rId3">
            <a:alphaModFix/>
          </a:blip>
          <a:stretch>
            <a:fillRect/>
          </a:stretch>
        </p:blipFill>
        <p:spPr>
          <a:xfrm>
            <a:off x="152400" y="1081475"/>
            <a:ext cx="3105712" cy="3909625"/>
          </a:xfrm>
          <a:prstGeom prst="rect">
            <a:avLst/>
          </a:prstGeom>
          <a:noFill/>
          <a:ln>
            <a:noFill/>
          </a:ln>
        </p:spPr>
      </p:pic>
      <p:pic>
        <p:nvPicPr>
          <p:cNvPr id="100" name="Google Shape;100;p19"/>
          <p:cNvPicPr preferRelativeResize="0"/>
          <p:nvPr/>
        </p:nvPicPr>
        <p:blipFill>
          <a:blip r:embed="rId4">
            <a:alphaModFix/>
          </a:blip>
          <a:stretch>
            <a:fillRect/>
          </a:stretch>
        </p:blipFill>
        <p:spPr>
          <a:xfrm>
            <a:off x="3410512" y="1081475"/>
            <a:ext cx="5581087" cy="38522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263175" y="1946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Clip the water bodies to the Michigan boundary</a:t>
            </a:r>
            <a:endParaRPr/>
          </a:p>
        </p:txBody>
      </p:sp>
      <p:pic>
        <p:nvPicPr>
          <p:cNvPr id="106" name="Google Shape;106;p20"/>
          <p:cNvPicPr preferRelativeResize="0"/>
          <p:nvPr/>
        </p:nvPicPr>
        <p:blipFill>
          <a:blip r:embed="rId3">
            <a:alphaModFix/>
          </a:blip>
          <a:stretch>
            <a:fillRect/>
          </a:stretch>
        </p:blipFill>
        <p:spPr>
          <a:xfrm>
            <a:off x="213221" y="1185550"/>
            <a:ext cx="6104625" cy="2280125"/>
          </a:xfrm>
          <a:prstGeom prst="rect">
            <a:avLst/>
          </a:prstGeom>
          <a:noFill/>
          <a:ln>
            <a:noFill/>
          </a:ln>
        </p:spPr>
      </p:pic>
      <p:pic>
        <p:nvPicPr>
          <p:cNvPr id="107" name="Google Shape;107;p20"/>
          <p:cNvPicPr preferRelativeResize="0"/>
          <p:nvPr/>
        </p:nvPicPr>
        <p:blipFill>
          <a:blip r:embed="rId4">
            <a:alphaModFix/>
          </a:blip>
          <a:stretch>
            <a:fillRect/>
          </a:stretch>
        </p:blipFill>
        <p:spPr>
          <a:xfrm>
            <a:off x="5149850" y="2048075"/>
            <a:ext cx="3915726" cy="2988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0" y="985575"/>
            <a:ext cx="5135425" cy="4157925"/>
          </a:xfrm>
          <a:prstGeom prst="rect">
            <a:avLst/>
          </a:prstGeom>
          <a:noFill/>
          <a:ln>
            <a:noFill/>
          </a:ln>
        </p:spPr>
      </p:pic>
      <p:pic>
        <p:nvPicPr>
          <p:cNvPr id="113" name="Google Shape;113;p21"/>
          <p:cNvPicPr preferRelativeResize="0"/>
          <p:nvPr/>
        </p:nvPicPr>
        <p:blipFill>
          <a:blip r:embed="rId4">
            <a:alphaModFix/>
          </a:blip>
          <a:stretch>
            <a:fillRect/>
          </a:stretch>
        </p:blipFill>
        <p:spPr>
          <a:xfrm>
            <a:off x="5644107" y="1265100"/>
            <a:ext cx="3188200" cy="3211500"/>
          </a:xfrm>
          <a:prstGeom prst="rect">
            <a:avLst/>
          </a:prstGeom>
          <a:noFill/>
          <a:ln>
            <a:noFill/>
          </a:ln>
        </p:spPr>
      </p:pic>
      <p:sp>
        <p:nvSpPr>
          <p:cNvPr id="114" name="Google Shape;114;p21"/>
          <p:cNvSpPr txBox="1"/>
          <p:nvPr>
            <p:ph type="title"/>
          </p:nvPr>
        </p:nvSpPr>
        <p:spPr>
          <a:xfrm>
            <a:off x="109500" y="1056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Import Land-cover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